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nformance="transitional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sldIdLst>
    <p:sldId id="256" r:id="rId10"/>
    <p:sldId id="257" r:id="rId11"/>
    <p:sldId id="258" r:id="rId12"/>
    <p:sldId id="263" r:id="rId13"/>
    <p:sldId id="283" r:id="rId14"/>
    <p:sldId id="286" r:id="rId15"/>
    <p:sldId id="284" r:id="rId16"/>
    <p:sldId id="285" r:id="rId17"/>
    <p:sldId id="287" r:id="rId18"/>
    <p:sldId id="288" r:id="rId19"/>
    <p:sldId id="289" r:id="rId20"/>
    <p:sldId id="275" r:id="rId21"/>
  </p:sldIdLst>
  <p:sldSz cx="9144000" cy="5143500"/>
  <p:notesSz cx="6858000" cy="9144000"/>
  <p:custDataLst>
    <p:tags r:id="rId2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5" Type="http://schemas.openxmlformats.org/officeDocument/2006/relationships/tags" Target="tags/tag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07550" y="2446639"/>
            <a:ext cx="4022276" cy="5440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lang="en-US" sz="3175" kern="100" spc="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3175" kern="100" spc="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基础知识</a:t>
            </a:r>
            <a:endParaRPr lang="zh-CN" altLang="en-US" sz="3175" kern="100" spc="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7550" y="3228879"/>
            <a:ext cx="2840248" cy="19147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115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汇报人：</a:t>
            </a:r>
            <a:r>
              <a:rPr lang="zh-CN" sz="1115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胡琪</a:t>
            </a:r>
            <a:r>
              <a:rPr sz="1115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   </a:t>
            </a:r>
            <a:endParaRPr sz="1115" kern="100" spc="0">
              <a:solidFill>
                <a:srgbClr val="2856EB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447" y="-44454"/>
            <a:ext cx="9276840" cy="7215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62" y="1143480"/>
            <a:ext cx="1574887" cy="31501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39" y="1140618"/>
            <a:ext cx="1577932" cy="31558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311672" y="2447996"/>
            <a:ext cx="1171898" cy="234379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402995" y="2904008"/>
            <a:ext cx="643918" cy="1431774"/>
          </a:xfrm>
          <a:prstGeom prst="rect">
            <a:avLst/>
          </a:prstGeom>
        </p:spPr>
        <p:txBody>
          <a:bodyPr vert="eaVert"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3755" kern="10000" spc="200">
                <a:solidFill>
                  <a:srgbClr val="FFFFFF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20</a:t>
            </a:r>
            <a:r>
              <a:rPr lang="en-US" sz="3755" kern="10000" spc="200">
                <a:solidFill>
                  <a:srgbClr val="FFFFFF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22</a:t>
            </a:r>
            <a:endParaRPr lang="en-US" sz="3755" kern="10000" spc="200">
              <a:solidFill>
                <a:srgbClr val="FFFFFF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420" y="101155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简言而之：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Vuex 采用类似全局对象的形式来管理所有组件的公用数据，如果想修改这个全局对象的数据，得按照Vuex提供的方式来修改（不能自己随意用自己的方式来修改）。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要使用 Vuex，我们要创建一个实例 store，我们称之为仓库，利用这个仓库 store 来对我们的状态进行管理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vuex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的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5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个属性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1&gt;.state:基本数据(数据源存放地)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2</a:t>
            </a: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&gt;.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getters：从基本数据派生出来的数据(计算属性)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3&gt;.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mutations：提交改变数据的放法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4&gt;.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actions：像一个装饰器，包裹mutations，使之可以异步	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5&gt;.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modules ：模块化vuex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vuex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基本工作原理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在vuex中需要dispatch来触发actions中的方法，actions中的commit可以触发mutations中的方法，mutations更改state中的数据，通过getters把数据反映到视图</a:t>
            </a: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2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在组件中获取通过 this.$store.state/getters/.</a:t>
            </a: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xxx</a:t>
            </a: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来获取</a:t>
            </a:r>
            <a:endParaRPr lang="zh-CN" altLang="en-US" sz="12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在组件内提交数据通过 this.$store.commit()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问题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: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页面刷新会丢失数据，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通过persistedstate 插件 在plugins 设置 实现数据持久化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2885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</a:t>
            </a:r>
            <a:r>
              <a:rPr lang="en-US" sz="2885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ex</a:t>
            </a:r>
            <a:endParaRPr lang="en-US" sz="2885" kern="100" spc="2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7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420" y="101155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1.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数据改变，视图没有更新问题：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数据是引用类型数据，用等于号赋值属于浅拷贝，无法对多维数组或对象达到深拷贝的作用。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解决方法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:$set ,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深拷贝，$forceupdate，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v-if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结合$nextTick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2.v-for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与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v-if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问题：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v-for优先级比v-if高，用在同一个元素上，带来性能方面的浪费（每次渲染都会先循环再进行条件判断）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解决方案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     1&gt;.外层嵌套template（页面渲染不生成dom节点），在这一层进行v-if判断，然后在内部进行v-for循环</a:t>
            </a:r>
            <a:b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</a:b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     2&gt;.如果条件出现在循环内部，可通过计算属性computed提前过滤掉那些不需要显示的项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3.vue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中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this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指向问题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:除了回调函数中的 this ，其它地方的 this 均指向 Vue 实例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4.methods和computed ,以及watch的区别?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1&gt;.methods:重新渲染 每次执行函数(不缓存),表示一个具体的操作，主要书写业务逻辑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2&gt;.computed:计算属性:调用时参数发生改变则重新计算,未发生改变直接返回上次结果,不重新计算(响应数据缓存）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例如: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购物车功能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3&gt;.watch:监听某些特定数据的变化,当一条数据影响多条数据时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例如:搜索数据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5.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当前页面中覆盖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ui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库的样式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通过deep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可以实现覆盖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85" kern="100" spc="2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</a:t>
            </a:r>
            <a:r>
              <a:rPr lang="zh-CN" altLang="en-US" sz="2885" kern="100" spc="2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项目注意点</a:t>
            </a:r>
            <a:endParaRPr lang="zh-CN" altLang="en-US" sz="2885" kern="100" spc="2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8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62447" y="-44454"/>
            <a:ext cx="9276840" cy="7215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3" y="123222"/>
            <a:ext cx="355735" cy="3557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304" y="1143480"/>
            <a:ext cx="1574887" cy="3150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781" y="1140618"/>
            <a:ext cx="1577932" cy="3155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7253713" y="2447996"/>
            <a:ext cx="1171898" cy="234379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45036" y="2904008"/>
            <a:ext cx="643918" cy="1431774"/>
          </a:xfrm>
          <a:prstGeom prst="rect">
            <a:avLst/>
          </a:prstGeom>
        </p:spPr>
        <p:txBody>
          <a:bodyPr vert="eaVert"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3755" kern="10000" spc="200">
                <a:solidFill>
                  <a:srgbClr val="FFFFFF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20</a:t>
            </a:r>
            <a:r>
              <a:rPr lang="en-US" sz="3755" kern="10000" spc="200">
                <a:solidFill>
                  <a:srgbClr val="FFFFFF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22</a:t>
            </a:r>
            <a:endParaRPr lang="en-US" sz="3755" kern="10000" spc="200">
              <a:solidFill>
                <a:srgbClr val="FFFFFF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3279" y="2427874"/>
            <a:ext cx="4022276" cy="5440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3175" kern="100" spc="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感谢你的观看</a:t>
            </a:r>
            <a:endParaRPr sz="3175" kern="100" spc="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04290" y="3220085"/>
            <a:ext cx="1454785" cy="1917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200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汇报人：</a:t>
            </a:r>
            <a:r>
              <a:rPr lang="zh-CN" sz="1200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胡琪</a:t>
            </a:r>
            <a:r>
              <a:rPr sz="1200" kern="100" spc="0">
                <a:solidFill>
                  <a:srgbClr val="2856EB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   </a:t>
            </a:r>
            <a:endParaRPr sz="1200" kern="100" spc="0">
              <a:solidFill>
                <a:srgbClr val="2856EB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3279" y="1978104"/>
            <a:ext cx="2809360" cy="44844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2615" kern="100" spc="0">
                <a:solidFill>
                  <a:srgbClr val="2856EB">
                    <a:alpha val="100000"/>
                  </a:srgbClr>
                </a:solidFill>
                <a:latin typeface="Maven Pro Bold" panose="02010800040101010101" pitchFamily="1" charset="-122"/>
                <a:ea typeface="Maven Pro Bold" panose="02010800040101010101" pitchFamily="1" charset="-122"/>
              </a:rPr>
              <a:t>THANK YOU</a:t>
            </a:r>
            <a:endParaRPr sz="2615" kern="100" spc="0">
              <a:solidFill>
                <a:srgbClr val="2856EB">
                  <a:alpha val="100000"/>
                </a:srgbClr>
              </a:solidFill>
              <a:latin typeface="Maven Pro Bold" panose="02010800040101010101" pitchFamily="1" charset="-122"/>
              <a:ea typeface="Maven Pro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43" y="886468"/>
            <a:ext cx="3114312" cy="31143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7" y="1419551"/>
            <a:ext cx="3056694" cy="8110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940" y="1605915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3.vue</a:t>
            </a:r>
            <a:r>
              <a:rPr lang="zh-CN" altLang="en-US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的指令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4132" y="3849151"/>
            <a:ext cx="3056694" cy="8110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1" y="267661"/>
            <a:ext cx="3056694" cy="8110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1" y="3865661"/>
            <a:ext cx="3056694" cy="81107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088" y="1411254"/>
            <a:ext cx="2069821" cy="206982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95548" y="2087797"/>
            <a:ext cx="1325738" cy="67865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3960" kern="100" spc="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目 录</a:t>
            </a:r>
            <a:endParaRPr sz="3960" kern="100" spc="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383" y="5075110"/>
            <a:ext cx="9181069" cy="6840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32" y="2635031"/>
            <a:ext cx="3056694" cy="8110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1" y="2670501"/>
            <a:ext cx="3056694" cy="81107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835650" y="1273175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1.vue</a:t>
            </a:r>
            <a:r>
              <a:rPr lang="zh-CN" alt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简介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7" y="267661"/>
            <a:ext cx="3056694" cy="81107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191" y="1469081"/>
            <a:ext cx="3056694" cy="811077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043940" y="460375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1.vue</a:t>
            </a:r>
            <a:r>
              <a:rPr lang="zh-CN" alt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简介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677535" y="463550"/>
            <a:ext cx="2574925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2.vue项目目录结构详解</a:t>
            </a:r>
            <a:endParaRPr 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77535" y="1661795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4.vue</a:t>
            </a:r>
            <a:r>
              <a:rPr lang="zh-CN" altLang="en-US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生命周期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43940" y="2827020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5.vue</a:t>
            </a:r>
            <a:r>
              <a:rPr lang="zh-CN" altLang="en-US" sz="1775" kern="10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组件传参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77535" y="2863850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6.</a:t>
            </a:r>
            <a:r>
              <a:rPr sz="1775" kern="100">
                <a:solidFill>
                  <a:schemeClr val="bg1">
                    <a:alpha val="100000"/>
                  </a:scheme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Vue路由</a:t>
            </a:r>
            <a:endParaRPr lang="zh-CN" altLang="en-US" sz="1775" kern="100" spc="0">
              <a:solidFill>
                <a:schemeClr val="bg1">
                  <a:alpha val="100000"/>
                </a:scheme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43940" y="4011930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7.vuex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77535" y="4045585"/>
            <a:ext cx="2138680" cy="42608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8.vue</a:t>
            </a:r>
            <a:r>
              <a:rPr lang="zh-CN" altLang="en-US" sz="1775" kern="100" spc="0">
                <a:solidFill>
                  <a:srgbClr val="FFFFFF">
                    <a:alpha val="100000"/>
                  </a:srgb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</a:rPr>
              <a:t>项目注意点</a:t>
            </a:r>
            <a:endParaRPr lang="zh-CN" altLang="en-US" sz="1775" kern="100" spc="0">
              <a:solidFill>
                <a:srgbClr val="FFFFFF">
                  <a:alpha val="100000"/>
                </a:srgb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57150"/>
            <a:ext cx="9299575" cy="53225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403985" y="1923415"/>
            <a:ext cx="6663055" cy="27381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zh-CN" sz="14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目前</a:t>
            </a:r>
            <a:r>
              <a:rPr sz="14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3大框架</a:t>
            </a:r>
            <a:r>
              <a:rPr lang="zh-CN" sz="14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：</a:t>
            </a:r>
            <a:r>
              <a:rPr sz="14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angular 谷歌 （印度中用得多）， vue 尤雨溪 ，react facbook</a:t>
            </a:r>
            <a:endParaRPr sz="14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 是一套用于构建用户界面的渐进式框架</a:t>
            </a:r>
            <a:endParaRPr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 的核心库只关注视图层，不仅易于上手，还便于与第三方库或既有项目整合</a:t>
            </a:r>
            <a:endParaRPr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 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的核心就是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1.数据驱动（数据双向绑定）2.组件系统</a:t>
            </a:r>
            <a:b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</a:b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547" y="-74314"/>
            <a:ext cx="4561340" cy="19436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307" y="987789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1</a:t>
            </a:r>
            <a:endParaRPr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31595" y="1255395"/>
            <a:ext cx="2609850" cy="4959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altLang="zh-CN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是什么？</a:t>
            </a:r>
            <a:endParaRPr lang="zh-CN" altLang="en-US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6260" y="1014095"/>
            <a:ext cx="8061325" cy="385762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1.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数据驱动：数据响应式、双向绑定、数据驱动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1&gt;  数据响应式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：数据就是指的数据模型，仅仅是普通的 JavaScript 对象，而当我们修改数据时，视图会进行更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新，避免了繁琐的 DOM 操作，提高开发效率。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2&gt;  双向绑定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：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1.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数据改变，视图改变；视图改变，数据改变。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2.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原理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采用数据劫持结合发布者-订阅者模式的方式，通过 Object.defineProperty() 来劫持各个属性的 setter、getter，在数据变动时发布消息给订阅者，触发相应的监听回调，实现数据更新。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3&gt;  数据驱动: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1.数据驱动时 Vue 最独特的特性之一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2.开发过程中只需要关注数据本身，不需要关心数据是如何渲染到视图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2.vue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虚拟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dom : 虚拟DOM，其实就是用对象的方式取代真实的DOM操作，把真实的DOM操作放在内存当中，在内存中的对象里做模拟操作。当页	面打开时浏览器会解析HTML元素，构建一颗DOM树，将状态全部保存起来，在内存当中模拟我们真实的DOM操作，操作完后又	会生成一 颗dom树，两颗DOM树进行比较，根据diff算法比较两颗DOM树不同的地方，只渲染一次不同的地方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3.diff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算法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:  可以帮助我们在页面蔌渲染的时候，计算出Virtual DOM真正变化的部分，并只针对该部分进行的原生DOM操作，而不是渲染	整个页面，从而保证了每次操作后，页面的高效渲染。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33972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核心</a:t>
            </a:r>
            <a:endParaRPr lang="zh-CN" altLang="en-US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4785" y="101028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1. build：构建脚本目录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build.js - 生产环境构建脚本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build-server.js - 运行本地构建服务器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可以访问构建后的页面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dev-client.js - 开发服务器热重载脚本，主要用来实现开发阶段的页面自动刷新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dev-server.js - 运行本地开发服务器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check-version.js - 检查npm、node.js版本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utils.js - 构建相关工具方法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vue-loader.conf.js - 配置css加载器以及编译css之后自动添加前缀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 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webpack.base.conf.js - webpack基本配置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webpack.dev.conf.js - webpack开发环境配置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webpack.prod.conf.js - webpack生产环境配置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2. config：项目配置</a:t>
            </a: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dev.env.js - 开发环境变量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index.js - 项目配置文件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prod.env.js - 生产环境变量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test.env.js - 测试环境变量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3. node_modules：npm加载项目的依赖模块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4. src：源码目录</a:t>
            </a: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main.js - 入口js文件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app.vue - 根组件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components - 公共组件目录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assets - 资源目录，这里的资源会被wabpack构建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routes - 前端路由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store - 应用级数据（state）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，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views ---- 页面目录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5. static：静态资源目录。不会被webpack构建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6. package.json：npm包配置文件，定义项目的npm脚本、依赖包等信息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7. README.md：项目的说明文档，markdown格式</a:t>
            </a:r>
            <a:endParaRPr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	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9665" y="212090"/>
            <a:ext cx="37420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85" kern="100">
                <a:solidFill>
                  <a:schemeClr val="tx1">
                    <a:alpha val="100000"/>
                  </a:schemeClr>
                </a:solidFill>
                <a:latin typeface="Alibaba PuHuiTi Medium" panose="02010800040101010101" pitchFamily="1" charset="-122"/>
                <a:ea typeface="Alibaba PuHuiTi Medium" panose="02010800040101010101" pitchFamily="1" charset="-122"/>
                <a:sym typeface="+mn-ea"/>
              </a:rPr>
              <a:t>vue项目目录结构详解</a:t>
            </a:r>
            <a:endParaRPr lang="en-US" altLang="en-US" sz="2885" kern="100" spc="200">
              <a:solidFill>
                <a:schemeClr val="tx1">
                  <a:alpha val="100000"/>
                </a:schemeClr>
              </a:solidFill>
              <a:latin typeface="Alibaba PuHuiTi Medium" panose="02010800040101010101" pitchFamily="1" charset="-122"/>
              <a:ea typeface="Alibaba PuHuiTi Medium" panose="02010800040101010101" pitchFamily="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2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4785" y="101028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什么是指令？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	指令是带 v- 前缀的特殊属性，其值限定为单个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表达式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	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vue提供了少量指令供大家使用，在一定程度上简化了开发过程。当然除了内置指令，还有自定义指令，这里只对内置指令进行讲解。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v-show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指令：作用是根据表达式的值的真假，来显示和隐藏HTML元素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v-if/v-else-if/v-else指令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：是用于实现条件判断的，使用v-if等指令时，根据表达式进行判断，当表达式的值为true时才会执行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v-for指令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：是通过循环的方法渲染一个列表，循环对象可以是对象或数组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b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</a:b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数组表达式：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v-for="(item, index) in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数组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:key=index"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表达式中可以有两个参数，分别表示数据和索引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        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对象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表达式：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v-for="(value,key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，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index) in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对象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"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表达式中可以有三个参数，分别表示属性值、属性名和索引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    :key  的作用主要是为了高效的更新虚拟DOM。在vue中，当使用相同标签名元素的过渡切换时，也会使用到key属性，这样是为了让vue区分它们，否	则vue只会替换其内部属性而不会触发过渡效果.</a:t>
            </a:r>
            <a:endParaRPr lang="en-US" alt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 v-bind指令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：是更新HTML元素的属性。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 v-model指令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：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是用在表单、和元素上创建双向数据绑定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 v-on指令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：是用于监听DMO事件，并在触发的时候运行一些JavaScript代码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v-text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/v-html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指令：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v-text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是用于更新元素的文本内容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,v-html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是更新元素的innerHTML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	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的指令</a:t>
            </a:r>
            <a:endParaRPr lang="zh-CN" altLang="en-US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3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420" y="101155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beforeCreate(创建前):创建数据初始化还未开始。</a:t>
            </a: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created(创建后):完成数据观测,初始化事件,$el属性还没有显示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</a:t>
            </a: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（每次页面加载时都会进行重复调用）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beforeMount(挂载前):vue实例和data 都初始化,挂载在虚拟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mounted(挂载后):vue实例挂载到实际dom, 一般在该过程中进行数据交互（渲染是在当前生命周期中完成，只有在第一次加载页面时会调用钩子，之后重复打开页面不会再调用）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beforeUpdate(更新前):在数据更新之前调用,虚拟DOM重新渲染和打补丁之前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updated(更新后):在数据更新之后调用,虚拟DOM重新渲染和打补丁之后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beforeDestroy(销毁前):实例销毁之前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zh-CN" alt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destroyed(销毁后):实例销毁之后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	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的生命周期</a:t>
            </a:r>
            <a:endParaRPr lang="en-US" altLang="zh-CN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4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420" y="1011555"/>
            <a:ext cx="8958580" cy="393827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1.props传参 : v-bind 属性绑定(子组件通过props属性接收)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altLang="en-US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2.事件传递 : 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一般是子组件传父组件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通过$emit('自定义事件',参数)传递参数,父组件通过自定义事件获取参数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。</a:t>
            </a:r>
            <a:endParaRPr lang="zh-CN" altLang="en-US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3.事件监听 : this.$refs['son'].$on('func',(msg)=&gt;{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console.log(msg);})。</a:t>
            </a:r>
            <a:endParaRPr lang="zh-CN" altLang="en-US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zh-CN" altLang="en-US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4.消息发布与订阅: </a:t>
            </a:r>
            <a:r>
              <a:rPr lang="zh-CN" altLang="en-US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安装</a:t>
            </a: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pubsub-js 插件 npm i pubsub-js -s 可实现全局参数传递</a:t>
            </a: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endParaRPr lang="en-US" altLang="zh-CN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2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5.</a:t>
            </a: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EventBus传参 : 在main.js种挂载全局EventBus ,Vue.prototype.$EventBus = new Vue()</a:t>
            </a:r>
            <a:r>
              <a:rPr lang="zh-CN" altLang="en-US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altLang="zh-CN" sz="12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$emit传递数据, 通$on接收数据</a:t>
            </a:r>
            <a:endParaRPr lang="en-US" altLang="zh-CN" sz="12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endParaRPr lang="zh-CN" altLang="en-US" sz="12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vue</a:t>
            </a:r>
            <a:r>
              <a:rPr lang="zh-CN" altLang="en-US" sz="2890" kern="10000" spc="200">
                <a:solidFill>
                  <a:srgbClr val="000000">
                    <a:alpha val="100000"/>
                  </a:srgbClr>
                </a:solidFill>
                <a:latin typeface="Alibaba PuHuiTi Bold" panose="02010800040101010101" pitchFamily="1" charset="-122"/>
                <a:ea typeface="Alibaba PuHuiTi Bold" panose="02010800040101010101" pitchFamily="1" charset="-122"/>
              </a:rPr>
              <a:t>的组件传参</a:t>
            </a:r>
            <a:endParaRPr lang="en-US" altLang="zh-CN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5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73" y="-93267"/>
            <a:ext cx="9289852" cy="533540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105" y="-100330"/>
            <a:ext cx="9299575" cy="534289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85420" y="957580"/>
            <a:ext cx="8958580" cy="407606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8000"/>
              </a:lnSpc>
            </a:pPr>
            <a:r>
              <a:rPr lang="en-US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1.</a:t>
            </a:r>
            <a:r>
              <a:rPr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Vue路由</a:t>
            </a:r>
            <a:r>
              <a:rPr 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有两种模式</a:t>
            </a: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 :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</a:rPr>
              <a:t>	1.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hash模式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hash模式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--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地址栏中#以及#后的值。例如http://12.0.0.1:8000/#/user,hash值为#/user。它的特点在于 hash虽然出现在请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 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求当中，但是它不会包含在http请求当中，对后端完全没有任何影响，改变hash值也不会重新渲染页面。</a:t>
            </a:r>
            <a:endParaRPr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2.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history模式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hsitory模式--利用科H5新增的特性pushState()与replaceState()方法，应用于浏览器的历史记录栈，对历史记录提供了修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 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改的功能。当它们执行时，虽然改变了地址的URL，但是不会立即向后端发送请求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2.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导航钩子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1.全局守卫: 1&gt;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前置守卫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router.beforeEach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2&gt;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后置守卫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router.afterEach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3&gt;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全局解析守卫：router.beforeResolve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  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全局解析守卫（router.beforeResolve）是在所有组件内守卫和异步路由组件被解析之后（导航被确认之前）调用。</a:t>
            </a:r>
            <a:endParaRPr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2.组件内守卫: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1&gt; 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beforeRouteEnter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跳转路由时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1&gt;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beforeRouteLeave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路由离开时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3.路由独享守卫: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</a:t>
            </a:r>
            <a:r>
              <a:rPr 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beforeEnter:写在其中一个路由对象中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  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注意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每个钩子有三个参数：to、from、next（）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</a:t>
            </a:r>
            <a:endParaRPr lang="en-US" alt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to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router即将进入的路由对象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from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当前导航即将离开的路由</a:t>
            </a:r>
            <a:r>
              <a:rPr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next（）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是一个function，进行管道中的一个钩子，如果执行完了，那导航的状态就是 confirmed（确认的），否则为false，终止导航。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3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路由跳转传参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	$router.push() -- $router.push({name:'home'})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名称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,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$router.push({path:'/home'})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路径。</a:t>
            </a:r>
            <a:endParaRPr lang="zh-CN" altLang="en-US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query传参: $router.push({name:'home',query: {id:'1'}})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取参数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:$route.query.id</a:t>
            </a:r>
            <a:endParaRPr lang="en-US" alt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	params传参: $router.push({name:'home',params: {id:'1'}})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注意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只能用 name </a:t>
            </a:r>
            <a:r>
              <a:rPr lang="zh-CN" altLang="en-US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取参数</a:t>
            </a:r>
            <a:r>
              <a:rPr lang="en-US" altLang="zh-CN" sz="1000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: $route.params.id</a:t>
            </a:r>
            <a:endParaRPr lang="en-US" altLang="zh-CN" sz="1000" kern="10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  <a:p>
            <a:pPr algn="l">
              <a:lnSpc>
                <a:spcPct val="158000"/>
              </a:lnSpc>
            </a:pPr>
            <a:r>
              <a:rPr lang="en-US" altLang="zh-CN" sz="1000" kern="100" spc="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 </a:t>
            </a:r>
            <a:endParaRPr lang="en-US" altLang="zh-CN" sz="1000" kern="100" spc="0">
              <a:solidFill>
                <a:srgbClr val="000000">
                  <a:alpha val="100000"/>
                </a:srgbClr>
              </a:solidFill>
              <a:latin typeface="Alibaba PuHuiTi Regular" panose="02010800040101010101" pitchFamily="1" charset="-122"/>
              <a:ea typeface="Alibaba PuHuiTi Regular" panose="02010800040101010101" pitchFamily="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-74295"/>
            <a:ext cx="4363720" cy="1085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03985" y="267335"/>
            <a:ext cx="2967355" cy="45910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2885" kern="100">
                <a:solidFill>
                  <a:srgbClr val="000000">
                    <a:alpha val="100000"/>
                  </a:srgbClr>
                </a:solidFill>
                <a:latin typeface="Alibaba PuHuiTi Regular" panose="02010800040101010101" pitchFamily="1" charset="-122"/>
                <a:ea typeface="Alibaba PuHuiTi Regular" panose="02010800040101010101" pitchFamily="1" charset="-122"/>
                <a:sym typeface="+mn-ea"/>
              </a:rPr>
              <a:t>Vue路由</a:t>
            </a:r>
            <a:endParaRPr lang="en-US" altLang="zh-CN" sz="2890" kern="10000" spc="200">
              <a:solidFill>
                <a:srgbClr val="000000">
                  <a:alpha val="100000"/>
                </a:srgbClr>
              </a:solidFill>
              <a:latin typeface="Alibaba PuHuiTi Bold" panose="02010800040101010101" pitchFamily="1" charset="-122"/>
              <a:ea typeface="Alibaba PuHuiTi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384" y="5075096"/>
            <a:ext cx="9181069" cy="684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7" y="-74566"/>
            <a:ext cx="1129731" cy="103157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01000"/>
              </a:lnSpc>
            </a:pPr>
            <a:r>
              <a:rPr sz="6870" kern="100" spc="0">
                <a:solidFill>
                  <a:srgbClr val="000000">
                    <a:alpha val="100000"/>
                  </a:srgbClr>
                </a:solidFill>
                <a:latin typeface="Siyuanheiti Outline" panose="02010800040101010101" pitchFamily="1" charset="-122"/>
                <a:ea typeface="Siyuanheiti Outline" panose="02010800040101010101" pitchFamily="1" charset="-122"/>
              </a:rPr>
              <a:t>0</a:t>
            </a:r>
            <a:r>
              <a:rPr lang="en-US" sz="6870" kern="100" spc="0">
                <a:solidFill>
                  <a:srgbClr val="2856EB">
                    <a:alpha val="100000"/>
                  </a:srgbClr>
                </a:solidFill>
                <a:latin typeface="CKT Kuaile 2.0 Bold" panose="02010800040101010101" pitchFamily="1" charset="-122"/>
                <a:ea typeface="CKT Kuaile 2.0 Bold" panose="02010800040101010101" pitchFamily="1" charset="-122"/>
              </a:rPr>
              <a:t>6</a:t>
            </a:r>
            <a:endParaRPr lang="en-US" sz="6870" kern="100" spc="0">
              <a:solidFill>
                <a:srgbClr val="2856EB">
                  <a:alpha val="100000"/>
                </a:srgbClr>
              </a:solidFill>
              <a:latin typeface="CKT Kuaile 2.0 Bold" panose="02010800040101010101" pitchFamily="1" charset="-122"/>
              <a:ea typeface="CKT Kuaile 2.0 Bold" panose="02010800040101010101" pitchFamily="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277.2866141732284,&quot;width&quot;:4813.691338582677}"/>
</p:tagLst>
</file>

<file path=ppt/tags/tag2.xml><?xml version="1.0" encoding="utf-8"?>
<p:tagLst xmlns:p="http://schemas.openxmlformats.org/presentationml/2006/main">
  <p:tag name="KSO_WM_UNIT_PLACING_PICTURE_USER_VIEWPORT" val="{&quot;height&quot;:1136.2866141732284,&quot;width&quot;:14609.1968503937}"/>
</p:tagLst>
</file>

<file path=ppt/tags/tag3.xml><?xml version="1.0" encoding="utf-8"?>
<p:tagLst xmlns:p="http://schemas.openxmlformats.org/presentationml/2006/main">
  <p:tag name="COMMONDATA" val="eyJoZGlkIjoiYzAzZWI0MTliZGQ0MDRkYjkzMDFkZGE2OWRhNWJjMGMifQ==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5162</Words>
  <Application>WPS 演示</Application>
  <PresentationFormat/>
  <Paragraphs>194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Alibaba PuHuiTi Bold</vt:lpstr>
      <vt:lpstr>Alibaba PuHuiTi Medium</vt:lpstr>
      <vt:lpstr>CKT Kuaile 2.0 Bold</vt:lpstr>
      <vt:lpstr>Alibaba PuHuiTi Regular</vt:lpstr>
      <vt:lpstr>Siyuanheiti Outline</vt:lpstr>
      <vt:lpstr>Maven Pro Bold</vt:lpstr>
      <vt:lpstr>微软雅黑</vt:lpstr>
      <vt:lpstr>Arial Unicode MS</vt:lpstr>
      <vt:lpstr>Calibri</vt:lpstr>
      <vt:lpstr>unioffice Theme</vt:lpstr>
      <vt:lpstr>5_unioffice Theme</vt:lpstr>
      <vt:lpstr>6_unioffice Theme</vt:lpstr>
      <vt:lpstr>7_unioffice Theme</vt:lpstr>
      <vt:lpstr>8_unioffice Theme</vt:lpstr>
      <vt:lpstr>9_unioffice Theme</vt:lpstr>
      <vt:lpstr>10_unioffice Theme</vt:lpstr>
      <vt:lpstr>1_unioffice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胡子琪</cp:lastModifiedBy>
  <cp:revision>32</cp:revision>
  <dcterms:created xsi:type="dcterms:W3CDTF">2022-07-24T12:08:00Z</dcterms:created>
  <dcterms:modified xsi:type="dcterms:W3CDTF">2022-07-24T15:44:24Z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69F8D18053E848A1B894CB18971E7444</vt:lpwstr>
  </property>
  <property fmtid="{D5CDD505-2E9C-101B-9397-08002B2CF9AE}" pid="3" name="KSOProductBuildVer">
    <vt:lpwstr>2052-11.1.0.11875</vt:lpwstr>
  </property>
</Properties>
</file>